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82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9" r:id="rId24"/>
    <p:sldId id="281" r:id="rId25"/>
    <p:sldId id="283" r:id="rId26"/>
    <p:sldId id="284" r:id="rId27"/>
    <p:sldId id="290" r:id="rId28"/>
    <p:sldId id="285" r:id="rId29"/>
    <p:sldId id="286" r:id="rId30"/>
    <p:sldId id="287" r:id="rId31"/>
    <p:sldId id="291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E3FDE45-AF77-4B5C-9715-49D594BDF05E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1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560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61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35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6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1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7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74638"/>
            <a:ext cx="10515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0" y="2193925"/>
            <a:ext cx="515620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3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3" y="2193925"/>
            <a:ext cx="5157787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2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06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2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5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E195-C89C-4871-8AE9-903FDB8B6D9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6987-FB6D-4DB8-81B8-AD0F35E3B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29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65E195-C89C-4871-8AE9-903FDB8B6D9D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62D6987-FB6D-4DB8-81B8-AD0F35E3BB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6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concernhotline.org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Mental Health For Our </a:t>
            </a:r>
            <a:r>
              <a:rPr lang="en-US" dirty="0" smtClean="0"/>
              <a:t>Own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Lifting the veil on </a:t>
            </a:r>
            <a:r>
              <a:rPr lang="en-US" dirty="0" smtClean="0"/>
              <a:t>Post Traumatic Stress Disorder</a:t>
            </a:r>
          </a:p>
          <a:p>
            <a:r>
              <a:rPr lang="en-US" dirty="0" smtClean="0"/>
              <a:t>and </a:t>
            </a:r>
          </a:p>
          <a:p>
            <a:r>
              <a:rPr lang="en-US" dirty="0" smtClean="0"/>
              <a:t>Cumulative Stress Disorder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13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first…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9603" y="2529191"/>
            <a:ext cx="10515600" cy="3911723"/>
          </a:xfrm>
        </p:spPr>
        <p:txBody>
          <a:bodyPr/>
          <a:lstStyle/>
          <a:p>
            <a:r>
              <a:rPr lang="en-US" dirty="0" smtClean="0"/>
              <a:t>These calls are exciting! You may not feel any stresses or have any issues dealing with these calls.</a:t>
            </a:r>
          </a:p>
          <a:p>
            <a:endParaRPr lang="en-US" dirty="0" smtClean="0"/>
          </a:p>
          <a:p>
            <a:r>
              <a:rPr lang="en-US" dirty="0" smtClean="0"/>
              <a:t>People brush off these bad calls and keep going.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Some laugh and joke with peers after a bad call. This is a way of coping.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675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 on 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98103"/>
            <a:ext cx="10515600" cy="3678860"/>
          </a:xfrm>
        </p:spPr>
        <p:txBody>
          <a:bodyPr/>
          <a:lstStyle/>
          <a:p>
            <a:r>
              <a:rPr lang="en-US" dirty="0" smtClean="0"/>
              <a:t>You may or may not notice certain issues starting to emerge weeks, months, or years later.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You, your friends, or family may notice a change in your life or behavior. Be vigilant and listen to them.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951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05113"/>
          </a:xfrm>
        </p:spPr>
        <p:txBody>
          <a:bodyPr>
            <a:normAutofit/>
          </a:bodyPr>
          <a:lstStyle/>
          <a:p>
            <a:r>
              <a:rPr lang="en-US" dirty="0" smtClean="0"/>
              <a:t>When we work in a typical environment of “suck it up” or “just deal with it”, it makes it more challenging to open up and vent to others.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can be difficult to lower your guard and ask for help or want to talk with someone.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Our line of work has classically been viewed as a physically and mentally tough job that sees “a need for help” as weakness.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277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this, it creates an environment that sets the stage for failure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50 percent of people in EMS and Fire will not seek help due to the culture and unsupportive environments. (1)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612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a sign of weakness?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82943"/>
            <a:ext cx="10515600" cy="3594019"/>
          </a:xfrm>
        </p:spPr>
        <p:txBody>
          <a:bodyPr/>
          <a:lstStyle/>
          <a:p>
            <a:r>
              <a:rPr lang="en-US" dirty="0" smtClean="0"/>
              <a:t>Absolutely NOT!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actually takes a stronger person to speak up and ask for help than someone to remain quiet, dormant, or reclusive.</a:t>
            </a:r>
          </a:p>
        </p:txBody>
      </p:sp>
    </p:spTree>
    <p:extLst>
      <p:ext uri="{BB962C8B-B14F-4D97-AF65-F5344CB8AC3E}">
        <p14:creationId xmlns:p14="http://schemas.microsoft.com/office/powerpoint/2010/main" val="197197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and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2015 survey was done with 4,000 self selected EMS providers. 85 percent of those providers reported having very strong emotional responses from the stresses of the job. (1)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37 percent reported having suicidal thoughts (1)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5 percent reported having at least one attempted suicide. (1)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90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and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50969"/>
            <a:ext cx="10515600" cy="3725994"/>
          </a:xfrm>
        </p:spPr>
        <p:txBody>
          <a:bodyPr/>
          <a:lstStyle/>
          <a:p>
            <a:r>
              <a:rPr lang="en-US" dirty="0" smtClean="0"/>
              <a:t>The study did not clarify the </a:t>
            </a:r>
            <a:r>
              <a:rPr lang="en-US" dirty="0" smtClean="0"/>
              <a:t>subjects’ </a:t>
            </a:r>
            <a:r>
              <a:rPr lang="en-US" dirty="0" smtClean="0"/>
              <a:t>call volume or time on the job.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As you can imagine, these stresses are exacerbated by high call volumes and years of service.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7279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and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371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u="sng" dirty="0">
                <a:solidFill>
                  <a:srgbClr val="FF0000"/>
                </a:solidFill>
              </a:rPr>
              <a:t>T</a:t>
            </a:r>
            <a:r>
              <a:rPr lang="en-US" u="sng" dirty="0" smtClean="0">
                <a:solidFill>
                  <a:srgbClr val="FF0000"/>
                </a:solidFill>
              </a:rPr>
              <a:t>hese stats are unacceptable and calls for an immediate culture change in EMS and Fire.</a:t>
            </a:r>
          </a:p>
          <a:p>
            <a:pPr marL="0" indent="0">
              <a:buNone/>
            </a:pPr>
            <a:endParaRPr lang="en-US" u="sng" dirty="0" smtClean="0"/>
          </a:p>
          <a:p>
            <a:r>
              <a:rPr lang="en-US" dirty="0" smtClean="0"/>
              <a:t>It is ok to ask for help.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is ok to talk to someone.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is ok to be human.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687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your best ally in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1728"/>
            <a:ext cx="10515600" cy="512818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Family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Close friends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CISM team(s</a:t>
            </a:r>
            <a:r>
              <a:rPr lang="en-US" sz="2400" dirty="0" smtClean="0"/>
              <a:t>) (Available thru the Lord Fairfax EMS Council office)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Your work partner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Religious members (pastor, </a:t>
            </a:r>
            <a:r>
              <a:rPr lang="en-US" sz="2400" dirty="0" err="1" smtClean="0"/>
              <a:t>bishop,etc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u="sng" dirty="0" smtClean="0">
                <a:solidFill>
                  <a:srgbClr val="FF0000"/>
                </a:solidFill>
              </a:rPr>
              <a:t>Multiple</a:t>
            </a:r>
            <a:r>
              <a:rPr lang="en-US" sz="2400" dirty="0" smtClean="0"/>
              <a:t> online resources (listed at the end of this presentation)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8531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3150"/>
            <a:ext cx="10515600" cy="1325563"/>
          </a:xfrm>
        </p:spPr>
        <p:txBody>
          <a:bodyPr/>
          <a:lstStyle/>
          <a:p>
            <a:r>
              <a:rPr lang="en-US" dirty="0" smtClean="0"/>
              <a:t>When something is wrong.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98481"/>
            <a:ext cx="10515600" cy="4178481"/>
          </a:xfrm>
        </p:spPr>
        <p:txBody>
          <a:bodyPr/>
          <a:lstStyle/>
          <a:p>
            <a:r>
              <a:rPr lang="en-US" dirty="0" smtClean="0"/>
              <a:t>You may or may not know something is wrong.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Your friends, family, or coworkers may notice before you do. If they make comments about your demeanor or personality changes, you must….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Take a good look at yourself and ask “Have I changed?”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50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2739"/>
          </a:xfrm>
        </p:spPr>
        <p:txBody>
          <a:bodyPr>
            <a:normAutofit/>
          </a:bodyPr>
          <a:lstStyle/>
          <a:p>
            <a:r>
              <a:rPr lang="en-US" dirty="0" smtClean="0"/>
              <a:t>What is Post Traumatic Stress Disorder?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00177" y="1820173"/>
            <a:ext cx="10515600" cy="46325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Otherwise known as PTSD.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It’s mental trauma we endure as first responders.</a:t>
            </a:r>
          </a:p>
          <a:p>
            <a:pPr marL="0" lvl="0" indent="0">
              <a:buNone/>
            </a:pPr>
            <a:endParaRPr lang="en-US" dirty="0"/>
          </a:p>
          <a:p>
            <a:pPr lvl="0">
              <a:buFontTx/>
              <a:buChar char="-"/>
            </a:pPr>
            <a:r>
              <a:rPr lang="en-US" dirty="0" smtClean="0"/>
              <a:t>It can be as simple as one incident that may have effected you or your group.</a:t>
            </a:r>
          </a:p>
          <a:p>
            <a:pPr marL="0" lvl="0" indent="0">
              <a:buNone/>
            </a:pPr>
            <a:endParaRPr lang="en-US" dirty="0" smtClean="0"/>
          </a:p>
          <a:p>
            <a:pPr lvl="0">
              <a:buFontTx/>
              <a:buChar char="-"/>
            </a:pPr>
            <a:r>
              <a:rPr lang="en-US" dirty="0" smtClean="0"/>
              <a:t>It can be an elderly person that is very sick or hurt that reminds you of a loved one.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41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Signs and Symptoms may vary from person to person. Here are some to be on the lookout for..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u="sng" dirty="0" smtClean="0"/>
              <a:t>Depression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u="sng" dirty="0" smtClean="0"/>
              <a:t>Increased alcohol or drug use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u="sng" dirty="0" smtClean="0"/>
              <a:t>Reclusive behavior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821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Quicker </a:t>
            </a:r>
            <a:r>
              <a:rPr lang="en-US" u="sng" dirty="0" smtClean="0"/>
              <a:t>temper</a:t>
            </a:r>
            <a:endParaRPr lang="en-US" u="sng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u="sng" dirty="0" smtClean="0"/>
              <a:t>Becoming negative about life, job, and family</a:t>
            </a:r>
          </a:p>
          <a:p>
            <a:pPr marL="0" indent="0">
              <a:buNone/>
            </a:pPr>
            <a:endParaRPr lang="en-US" u="sng" dirty="0" smtClean="0"/>
          </a:p>
          <a:p>
            <a:r>
              <a:rPr lang="en-US" u="sng" dirty="0" smtClean="0"/>
              <a:t>Caring less about things they enjoy</a:t>
            </a:r>
          </a:p>
          <a:p>
            <a:pPr marL="0" indent="0">
              <a:buNone/>
            </a:pPr>
            <a:endParaRPr lang="en-US" u="sng" dirty="0" smtClean="0"/>
          </a:p>
          <a:p>
            <a:r>
              <a:rPr lang="en-US" u="sng" dirty="0" smtClean="0"/>
              <a:t>Anxiety, Anger, Sadness, or Hopelessness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990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Frequent nightmares or reoccurring dreams of an incident(s)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u="sng" dirty="0" smtClean="0"/>
              <a:t>Problems with relationships or finances</a:t>
            </a:r>
          </a:p>
          <a:p>
            <a:pPr marL="0" indent="0">
              <a:buNone/>
            </a:pPr>
            <a:endParaRPr lang="en-US" u="sng" dirty="0" smtClean="0"/>
          </a:p>
          <a:p>
            <a:r>
              <a:rPr lang="en-US" u="sng" dirty="0" smtClean="0"/>
              <a:t>Hiding </a:t>
            </a:r>
            <a:r>
              <a:rPr lang="en-US" u="sng" dirty="0" smtClean="0"/>
              <a:t>thoughts </a:t>
            </a:r>
            <a:r>
              <a:rPr lang="en-US" u="sng" dirty="0" smtClean="0"/>
              <a:t>or feelings from everyone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u="sng" dirty="0" smtClean="0"/>
              <a:t>Thoughts of harming themselves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282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Contributing Factors: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Sleep deprivation</a:t>
            </a:r>
          </a:p>
          <a:p>
            <a:r>
              <a:rPr lang="en-US" dirty="0" smtClean="0"/>
              <a:t>Working long hours</a:t>
            </a:r>
          </a:p>
          <a:p>
            <a:r>
              <a:rPr lang="en-US" dirty="0" smtClean="0"/>
              <a:t>Birthdays, holidays, and special times away from family and loved ones</a:t>
            </a:r>
          </a:p>
          <a:p>
            <a:r>
              <a:rPr lang="en-US" dirty="0" smtClean="0"/>
              <a:t>Irregular incomes</a:t>
            </a:r>
          </a:p>
          <a:p>
            <a:r>
              <a:rPr lang="en-US" dirty="0" smtClean="0"/>
              <a:t>Constant exposure to trauma</a:t>
            </a:r>
          </a:p>
          <a:p>
            <a:endParaRPr lang="en-US" dirty="0"/>
          </a:p>
          <a:p>
            <a:r>
              <a:rPr lang="en-US" u="sng" dirty="0" smtClean="0"/>
              <a:t>These are all additional contributing factors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3345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Again, you may not recognize any of these issues but maybe a friend, coworker, loved one may say something to you.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is imperative that you reassess yourself here.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Sometimes when we are involved, we can’t see what is happening. </a:t>
            </a:r>
          </a:p>
        </p:txBody>
      </p:sp>
    </p:spTree>
    <p:extLst>
      <p:ext uri="{BB962C8B-B14F-4D97-AF65-F5344CB8AC3E}">
        <p14:creationId xmlns:p14="http://schemas.microsoft.com/office/powerpoint/2010/main" val="1603269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change the status quo…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4339"/>
            <a:ext cx="10515600" cy="5093984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Be an advocate for your peers, friends, and yourself. Keep your eyes and ears open.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Keep an open line of communication with them and without judgement.</a:t>
            </a:r>
          </a:p>
          <a:p>
            <a:endParaRPr lang="en-US" dirty="0" smtClean="0"/>
          </a:p>
          <a:p>
            <a:r>
              <a:rPr lang="en-US" dirty="0" smtClean="0"/>
              <a:t>Talk about calls or incidents with a trusted person. This helps “offload” the stress.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Find a hobby or sport that allows for </a:t>
            </a:r>
            <a:r>
              <a:rPr lang="en-US" dirty="0" smtClean="0"/>
              <a:t>an </a:t>
            </a:r>
            <a:r>
              <a:rPr lang="en-US" dirty="0" smtClean="0"/>
              <a:t>outlet.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08746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closing…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56758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are all human. We </a:t>
            </a:r>
            <a:r>
              <a:rPr lang="en-US" dirty="0" smtClean="0"/>
              <a:t>all bleed </a:t>
            </a:r>
            <a:r>
              <a:rPr lang="en-US" dirty="0"/>
              <a:t>and we </a:t>
            </a:r>
            <a:r>
              <a:rPr lang="en-US" dirty="0" smtClean="0"/>
              <a:t>all hurt.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If </a:t>
            </a:r>
            <a:r>
              <a:rPr lang="en-US" dirty="0" smtClean="0"/>
              <a:t>you’re </a:t>
            </a:r>
            <a:r>
              <a:rPr lang="en-US" dirty="0"/>
              <a:t>not operating at your best, how do you expect to help the people in need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Isn’t that why you got into this job anyway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The time has come to dissolve the negative stigma of needing help.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1076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Green 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8237"/>
            <a:ext cx="10515600" cy="3699652"/>
          </a:xfrm>
        </p:spPr>
        <p:txBody>
          <a:bodyPr/>
          <a:lstStyle/>
          <a:p>
            <a:r>
              <a:rPr lang="en-US" dirty="0" smtClean="0"/>
              <a:t>Website with the mission of raising awareness about mental health issues among first responders and eliminating the stigma about mental health treatment.</a:t>
            </a:r>
          </a:p>
          <a:p>
            <a:endParaRPr lang="en-US" dirty="0"/>
          </a:p>
          <a:p>
            <a:r>
              <a:rPr lang="en-US" dirty="0" smtClean="0"/>
              <a:t>This website also includes hundreds of anonymous stories from first responders who share their stories.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267" y="5033663"/>
            <a:ext cx="5435466" cy="146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8544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98348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**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://concernhotline.org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- (</a:t>
            </a:r>
            <a:r>
              <a:rPr lang="en-US" dirty="0" smtClean="0"/>
              <a:t>local </a:t>
            </a:r>
            <a:r>
              <a:rPr lang="en-US" dirty="0" smtClean="0"/>
              <a:t>resource available within our entire region, </a:t>
            </a:r>
            <a:r>
              <a:rPr lang="en-US" dirty="0" smtClean="0"/>
              <a:t>365 days a </a:t>
            </a:r>
            <a:r>
              <a:rPr lang="en-US" dirty="0" smtClean="0"/>
              <a:t>	year</a:t>
            </a:r>
            <a:r>
              <a:rPr lang="en-US" dirty="0" smtClean="0"/>
              <a:t>, </a:t>
            </a:r>
            <a:r>
              <a:rPr lang="en-US" dirty="0" smtClean="0"/>
              <a:t>24 </a:t>
            </a:r>
            <a:r>
              <a:rPr lang="en-US" dirty="0" smtClean="0"/>
              <a:t>hours a day)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** 911 Buddy Check: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	- </a:t>
            </a:r>
            <a:r>
              <a:rPr lang="en-US" dirty="0" smtClean="0"/>
              <a:t>Facebook and IG @911buddycheck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** National Suicide Prevention Hotline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	- </a:t>
            </a:r>
            <a:r>
              <a:rPr lang="en-US" dirty="0" smtClean="0"/>
              <a:t>1(800) 273-8255 (TALK)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 smtClean="0"/>
              <a:t>	- </a:t>
            </a:r>
            <a:r>
              <a:rPr lang="en-US" dirty="0" smtClean="0"/>
              <a:t>Online chat: suicidepreventionlifeline.org/chat/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39526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for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** Safe Call Now – a 24 hour crisis hotline for First Responders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1-206-459-3020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** Crisis Text Line – Text “Hello” to 741741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** Uniformed Services Peer Council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	- </a:t>
            </a:r>
            <a:r>
              <a:rPr lang="en-US" dirty="0" smtClean="0"/>
              <a:t>www.uniformedhelp.org</a:t>
            </a:r>
          </a:p>
        </p:txBody>
      </p:sp>
    </p:spTree>
    <p:extLst>
      <p:ext uri="{BB962C8B-B14F-4D97-AF65-F5344CB8AC3E}">
        <p14:creationId xmlns:p14="http://schemas.microsoft.com/office/powerpoint/2010/main" val="2329968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Post Traumatic Stress Disorder?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66823"/>
            <a:ext cx="10515600" cy="4210139"/>
          </a:xfrm>
        </p:spPr>
        <p:txBody>
          <a:bodyPr/>
          <a:lstStyle/>
          <a:p>
            <a:r>
              <a:rPr lang="en-US" sz="3200" dirty="0"/>
              <a:t>It can be a horrific car accident with a prolonged extrication with patients </a:t>
            </a:r>
            <a:r>
              <a:rPr lang="en-US" sz="3200" dirty="0" smtClean="0"/>
              <a:t>trapped.</a:t>
            </a: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The fact is, it’s different for everyone.     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4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for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** Need to find a therapist 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psychologytoday.com/us/therapists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** Chaplain Services: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emergencychaplain.org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** </a:t>
            </a:r>
            <a:r>
              <a:rPr lang="en-US" dirty="0"/>
              <a:t>7 Cups</a:t>
            </a:r>
          </a:p>
          <a:p>
            <a:pPr marL="0" indent="0">
              <a:buNone/>
            </a:pPr>
            <a:r>
              <a:rPr lang="en-US" dirty="0"/>
              <a:t>    - www.7cups.com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3644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mtClean="0"/>
              <a:t>                    </a:t>
            </a:r>
            <a:r>
              <a:rPr lang="en-US" sz="4000" smtClean="0"/>
              <a:t>Thank </a:t>
            </a:r>
            <a:r>
              <a:rPr lang="en-US" sz="4000" dirty="0" smtClean="0"/>
              <a:t>you for your time.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037930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Both"/>
            </a:pPr>
            <a:r>
              <a:rPr lang="en-US" dirty="0" smtClean="0"/>
              <a:t>Sullivan; Bob, MS, NRP &amp; Sullivan; LCSW, LLC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Mental Illness treatment: Hope for EMS Providers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1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Cumulative Stress Disorder?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3711"/>
          </a:xfrm>
        </p:spPr>
        <p:txBody>
          <a:bodyPr/>
          <a:lstStyle/>
          <a:p>
            <a:r>
              <a:rPr lang="en-US" dirty="0" smtClean="0"/>
              <a:t>Otherwise known as CSD.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This is seen in public servants who deal with these mental stresses over time.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The repeated bombardment of horrific events, death, and seeing people hurt or sick.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CSD is most seen in emergency personnel well into their career.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04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does this effect??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53005"/>
            <a:ext cx="10515600" cy="3923957"/>
          </a:xfrm>
        </p:spPr>
        <p:txBody>
          <a:bodyPr/>
          <a:lstStyle/>
          <a:p>
            <a:r>
              <a:rPr lang="en-US" dirty="0" smtClean="0"/>
              <a:t>This can </a:t>
            </a:r>
            <a:r>
              <a:rPr lang="en-US" dirty="0" smtClean="0"/>
              <a:t>affect </a:t>
            </a:r>
            <a:r>
              <a:rPr lang="en-US" dirty="0" smtClean="0"/>
              <a:t>anyone put in an environment that causes severe mental stress.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Emergency Medical Services such as  EMTs and Paramedics, Firefighters, Law Enforcement, and Military; basically anyone who is exposed to mental trauma.</a:t>
            </a:r>
          </a:p>
        </p:txBody>
      </p:sp>
    </p:spTree>
    <p:extLst>
      <p:ext uri="{BB962C8B-B14F-4D97-AF65-F5344CB8AC3E}">
        <p14:creationId xmlns:p14="http://schemas.microsoft.com/office/powerpoint/2010/main" val="382108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does this effect?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60015"/>
            <a:ext cx="10515600" cy="3216947"/>
          </a:xfrm>
        </p:spPr>
        <p:txBody>
          <a:bodyPr/>
          <a:lstStyle/>
          <a:p>
            <a:r>
              <a:rPr lang="en-US" dirty="0" smtClean="0"/>
              <a:t>This can also be applied to individuals who have gone through tragedy or abuse in their lives, such as child abuse, child trafficking, mental abuse, bullying,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80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PTSD vs CSD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09187"/>
            <a:ext cx="10515600" cy="3367775"/>
          </a:xfrm>
        </p:spPr>
        <p:txBody>
          <a:bodyPr/>
          <a:lstStyle/>
          <a:p>
            <a:r>
              <a:rPr lang="en-US" dirty="0" smtClean="0"/>
              <a:t>PTSD can result from one specific incident.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CSD takes time with repeated insults of events.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896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do what we do?!?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us get into Rescue and Fire because we love helping people in a time of need.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But, we also love the excitement of the calls.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 enjoy rolling down the streets with lights and sirens </a:t>
            </a:r>
            <a:r>
              <a:rPr lang="en-US" dirty="0" err="1" smtClean="0"/>
              <a:t>en</a:t>
            </a:r>
            <a:r>
              <a:rPr lang="en-US" dirty="0" smtClean="0"/>
              <a:t>-route to a unpredictable scene.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011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do what we do?!?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07013"/>
            <a:ext cx="10515600" cy="356995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- While these mental stresses are ongoing, behind the scenes your memory is subconsciously remembering all the terrible scenes, death, and all other stresses associated with these incidents.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smtClean="0"/>
              <a:t> After years of bombardment of these incidents, issues may present and effect our work and personal lives.</a:t>
            </a:r>
          </a:p>
        </p:txBody>
      </p:sp>
    </p:spTree>
    <p:extLst>
      <p:ext uri="{BB962C8B-B14F-4D97-AF65-F5344CB8AC3E}">
        <p14:creationId xmlns:p14="http://schemas.microsoft.com/office/powerpoint/2010/main" val="1622047725"/>
      </p:ext>
    </p:extLst>
  </p:cSld>
  <p:clrMapOvr>
    <a:masterClrMapping/>
  </p:clrMapOvr>
</p:sld>
</file>

<file path=ppt/theme/theme1.xml><?xml version="1.0" encoding="utf-8"?>
<a:theme xmlns:a="http://schemas.openxmlformats.org/drawingml/2006/main" name="Melancholy abstract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lancholy abstract design slides.potx" id="{0C631111-0761-4095-80FF-907E1270642A}" vid="{4C722CC6-EA24-4B9B-A48E-3EC5DC6964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Melancholy abstract design slides</Template>
  <TotalTime>2897</TotalTime>
  <Words>1302</Words>
  <Application>Microsoft Office PowerPoint</Application>
  <PresentationFormat>Widescreen</PresentationFormat>
  <Paragraphs>206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Century Gothic</vt:lpstr>
      <vt:lpstr>Melancholy abstract design template</vt:lpstr>
      <vt:lpstr>Mental Health For Our Own</vt:lpstr>
      <vt:lpstr>What is Post Traumatic Stress Disorder?</vt:lpstr>
      <vt:lpstr>What is Post Traumatic Stress Disorder?</vt:lpstr>
      <vt:lpstr>What is Cumulative Stress Disorder?</vt:lpstr>
      <vt:lpstr>Who does this effect??</vt:lpstr>
      <vt:lpstr>Who does this effect?</vt:lpstr>
      <vt:lpstr>PTSD vs CSD</vt:lpstr>
      <vt:lpstr>Why do we do what we do?!?</vt:lpstr>
      <vt:lpstr>Why do we do what we do?!?</vt:lpstr>
      <vt:lpstr>At first…</vt:lpstr>
      <vt:lpstr>Later on …</vt:lpstr>
      <vt:lpstr>Work environment</vt:lpstr>
      <vt:lpstr>Work environment</vt:lpstr>
      <vt:lpstr>Is it a sign of weakness?</vt:lpstr>
      <vt:lpstr>Facts and Statistics</vt:lpstr>
      <vt:lpstr>Facts and Statistics</vt:lpstr>
      <vt:lpstr>Facts and Statistics</vt:lpstr>
      <vt:lpstr>Who is your best ally in this?</vt:lpstr>
      <vt:lpstr>When something is wrong.</vt:lpstr>
      <vt:lpstr>Signs and Symptoms</vt:lpstr>
      <vt:lpstr>Signs and Symptoms</vt:lpstr>
      <vt:lpstr>Signs and Symptoms</vt:lpstr>
      <vt:lpstr>Contributing Factors:</vt:lpstr>
      <vt:lpstr>Signs and Symptoms</vt:lpstr>
      <vt:lpstr>How to change the status quo…</vt:lpstr>
      <vt:lpstr>In closing…</vt:lpstr>
      <vt:lpstr>Code Green Campaign</vt:lpstr>
      <vt:lpstr>Sources of help</vt:lpstr>
      <vt:lpstr>Sources for help</vt:lpstr>
      <vt:lpstr>Sources for help</vt:lpstr>
      <vt:lpstr>PowerPoint Presentation</vt:lpstr>
      <vt:lpstr>Sources: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 For Our Own.</dc:title>
  <dc:creator>Amy Orndoff</dc:creator>
  <cp:lastModifiedBy>Tracey McLaurin</cp:lastModifiedBy>
  <cp:revision>100</cp:revision>
  <dcterms:created xsi:type="dcterms:W3CDTF">2018-11-26T15:27:58Z</dcterms:created>
  <dcterms:modified xsi:type="dcterms:W3CDTF">2019-09-20T18:18:44Z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74064600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